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7" r:id="rId4"/>
    <p:sldId id="272"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08/07/1439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08/07/1439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08/07/1439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08/07/1439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08/07/1439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08/07/1439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08/07/1439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08/07/1439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08/07/1439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08/07/1439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08/07/1439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67000"/>
          </a:schemeClr>
        </a:soli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08/07/1439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mbryology.med.unsw.edu.au/embryology/index.php/Lecture_-_Endocrine_Developmen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alpha val="67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28605"/>
            <a:ext cx="7772400" cy="4714908"/>
          </a:xfrm>
        </p:spPr>
        <p:txBody>
          <a:bodyPr>
            <a:normAutofit fontScale="90000"/>
          </a:bodyPr>
          <a:lstStyle/>
          <a:p>
            <a:r>
              <a:rPr lang="en-US" dirty="0" smtClean="0"/>
              <a:t/>
            </a:r>
            <a:br>
              <a:rPr lang="en-US" dirty="0" smtClean="0"/>
            </a:br>
            <a:r>
              <a:rPr lang="en-US" dirty="0" smtClean="0"/>
              <a:t>ENDOCRINE EMBYOLOGY</a:t>
            </a:r>
            <a:br>
              <a:rPr lang="en-US" dirty="0" smtClean="0"/>
            </a:br>
            <a:r>
              <a:rPr lang="ar-EG" dirty="0" smtClean="0"/>
              <a:t/>
            </a:r>
            <a:br>
              <a:rPr lang="ar-EG" dirty="0" smtClean="0"/>
            </a:br>
            <a:r>
              <a:rPr lang="ar-EG" dirty="0" smtClean="0"/>
              <a:t/>
            </a:r>
            <a:br>
              <a:rPr lang="ar-EG" dirty="0" smtClean="0"/>
            </a:br>
            <a:r>
              <a:rPr lang="ar-EG" dirty="0" smtClean="0"/>
              <a:t>ا.م.د اسعد محمد كاظم</a:t>
            </a:r>
            <a:br>
              <a:rPr lang="ar-EG" dirty="0" smtClean="0"/>
            </a:br>
            <a:r>
              <a:rPr lang="ar-EG" dirty="0" smtClean="0"/>
              <a:t>استشاري ألجراحه ألعامه والجراحة ألمنظاريه</a:t>
            </a:r>
            <a:endParaRPr lang="ar-E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smtClean="0"/>
              <a:t>Fetal Pineal Anatomy</a:t>
            </a:r>
            <a:endParaRPr lang="ar-EG" dirty="0"/>
          </a:p>
        </p:txBody>
      </p:sp>
      <p:sp>
        <p:nvSpPr>
          <p:cNvPr id="3" name="عنصر نائب للمحتوى 2"/>
          <p:cNvSpPr>
            <a:spLocks noGrp="1"/>
          </p:cNvSpPr>
          <p:nvPr>
            <p:ph idx="1"/>
          </p:nvPr>
        </p:nvSpPr>
        <p:spPr/>
        <p:txBody>
          <a:bodyPr/>
          <a:lstStyle/>
          <a:p>
            <a:pPr algn="l" rtl="0"/>
            <a:r>
              <a:rPr lang="en-GB" baseline="30000" dirty="0" smtClean="0">
                <a:hlinkClick r:id="rId2"/>
              </a:rPr>
              <a:t>]</a:t>
            </a:r>
            <a:r>
              <a:rPr lang="en-GB" dirty="0" smtClean="0"/>
              <a:t> Human fetus (3.5 month) superior (dorsal) view diencephalic-mesencephalic area.</a:t>
            </a:r>
          </a:p>
          <a:p>
            <a:pPr algn="l" rtl="0"/>
            <a:r>
              <a:rPr lang="en-GB" dirty="0" smtClean="0"/>
              <a:t>Pineal gland is a small protuberance and merging via the broad stalk with the </a:t>
            </a:r>
            <a:r>
              <a:rPr lang="en-GB" dirty="0" err="1" smtClean="0"/>
              <a:t>habenula</a:t>
            </a:r>
            <a:r>
              <a:rPr lang="en-GB" dirty="0" smtClean="0"/>
              <a:t> (Ha). Superior colliculus (Sup col.)</a:t>
            </a:r>
          </a:p>
          <a:p>
            <a:pPr algn="l"/>
            <a:endParaRPr lang="ar-E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b="1" dirty="0" smtClean="0"/>
              <a:t>Hypothalamus</a:t>
            </a:r>
            <a:endParaRPr lang="ar-EG" dirty="0"/>
          </a:p>
        </p:txBody>
      </p:sp>
      <p:sp>
        <p:nvSpPr>
          <p:cNvPr id="3" name="عنصر نائب للمحتوى 2"/>
          <p:cNvSpPr>
            <a:spLocks noGrp="1"/>
          </p:cNvSpPr>
          <p:nvPr>
            <p:ph idx="1"/>
          </p:nvPr>
        </p:nvSpPr>
        <p:spPr/>
        <p:txBody>
          <a:bodyPr/>
          <a:lstStyle/>
          <a:p>
            <a:pPr algn="l"/>
            <a:r>
              <a:rPr lang="en-GB" b="1" dirty="0" smtClean="0"/>
              <a:t>Hormones</a:t>
            </a:r>
            <a:r>
              <a:rPr lang="en-GB" dirty="0" smtClean="0"/>
              <a:t> - Corticotrophin releasing hormone (CRH), </a:t>
            </a:r>
            <a:r>
              <a:rPr lang="en-GB" dirty="0" err="1" smtClean="0"/>
              <a:t>Thyrotrophin</a:t>
            </a:r>
            <a:r>
              <a:rPr lang="en-GB" dirty="0" smtClean="0"/>
              <a:t> releasing hormone (TRH), </a:t>
            </a:r>
            <a:r>
              <a:rPr lang="en-GB" dirty="0" err="1" smtClean="0"/>
              <a:t>Arginine</a:t>
            </a:r>
            <a:r>
              <a:rPr lang="en-GB" dirty="0" smtClean="0"/>
              <a:t> vasopressin (AVP), </a:t>
            </a:r>
            <a:r>
              <a:rPr lang="en-GB" dirty="0" err="1" smtClean="0"/>
              <a:t>Gonadotrophin</a:t>
            </a:r>
            <a:r>
              <a:rPr lang="en-GB" dirty="0" smtClean="0"/>
              <a:t> releasing hormone (</a:t>
            </a:r>
            <a:r>
              <a:rPr lang="en-GB" dirty="0" err="1" smtClean="0"/>
              <a:t>GnRH</a:t>
            </a:r>
            <a:r>
              <a:rPr lang="en-GB" dirty="0" smtClean="0"/>
              <a:t>), Growth hormone releasing hormone (GHRH), </a:t>
            </a:r>
            <a:r>
              <a:rPr lang="en-GB" dirty="0" err="1" smtClean="0"/>
              <a:t>Somatostatin</a:t>
            </a:r>
            <a:r>
              <a:rPr lang="en-GB" dirty="0" smtClean="0"/>
              <a:t>, </a:t>
            </a:r>
            <a:r>
              <a:rPr lang="en-GB" dirty="0" err="1" smtClean="0"/>
              <a:t>Prolactin</a:t>
            </a:r>
            <a:r>
              <a:rPr lang="en-GB" dirty="0" smtClean="0"/>
              <a:t> </a:t>
            </a:r>
            <a:r>
              <a:rPr lang="en-GB" dirty="0" err="1" smtClean="0"/>
              <a:t>relasing</a:t>
            </a:r>
            <a:r>
              <a:rPr lang="en-GB" dirty="0" smtClean="0"/>
              <a:t> factor (PRF), Dopamine</a:t>
            </a:r>
            <a:endParaRPr lang="ar-E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b="1" dirty="0" smtClean="0"/>
              <a:t>Hypothalamus Development</a:t>
            </a:r>
            <a:br>
              <a:rPr lang="en-GB" b="1" dirty="0" smtClean="0"/>
            </a:br>
            <a:endParaRPr lang="ar-EG" dirty="0"/>
          </a:p>
        </p:txBody>
      </p:sp>
      <p:sp>
        <p:nvSpPr>
          <p:cNvPr id="3" name="عنصر نائب للمحتوى 2"/>
          <p:cNvSpPr>
            <a:spLocks noGrp="1"/>
          </p:cNvSpPr>
          <p:nvPr>
            <p:ph idx="1"/>
          </p:nvPr>
        </p:nvSpPr>
        <p:spPr/>
        <p:txBody>
          <a:bodyPr/>
          <a:lstStyle/>
          <a:p>
            <a:pPr algn="l" rtl="0"/>
            <a:r>
              <a:rPr lang="en-GB" dirty="0" err="1" smtClean="0"/>
              <a:t>Neuroectoderm</a:t>
            </a:r>
            <a:r>
              <a:rPr lang="en-GB" dirty="0" smtClean="0"/>
              <a:t> - </a:t>
            </a:r>
            <a:r>
              <a:rPr lang="en-GB" dirty="0" err="1" smtClean="0"/>
              <a:t>prosenecephalon</a:t>
            </a:r>
            <a:r>
              <a:rPr lang="en-GB" dirty="0" smtClean="0"/>
              <a:t> then </a:t>
            </a:r>
            <a:r>
              <a:rPr lang="en-GB" b="1" dirty="0" smtClean="0"/>
              <a:t>diencephalon</a:t>
            </a:r>
            <a:endParaRPr lang="en-GB" dirty="0" smtClean="0"/>
          </a:p>
          <a:p>
            <a:pPr algn="l" rtl="0"/>
            <a:r>
              <a:rPr lang="en-GB" dirty="0" err="1" smtClean="0"/>
              <a:t>ventro</a:t>
            </a:r>
            <a:r>
              <a:rPr lang="en-GB" dirty="0" smtClean="0"/>
              <a:t>-lateral wall intermediate zone proliferation</a:t>
            </a:r>
          </a:p>
          <a:p>
            <a:pPr algn="l" rtl="0"/>
            <a:r>
              <a:rPr lang="en-GB" dirty="0" err="1" smtClean="0"/>
              <a:t>Mamillary</a:t>
            </a:r>
            <a:r>
              <a:rPr lang="en-GB" dirty="0" smtClean="0"/>
              <a:t> bodies - form pea-sized swellings ventral wall of hypothalamus</a:t>
            </a:r>
          </a:p>
          <a:p>
            <a:pPr algn="l"/>
            <a:endParaRPr lang="ar-E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b="1" dirty="0" smtClean="0"/>
              <a:t>Pituitary</a:t>
            </a:r>
            <a:endParaRPr lang="ar-EG" dirty="0"/>
          </a:p>
        </p:txBody>
      </p:sp>
      <p:sp>
        <p:nvSpPr>
          <p:cNvPr id="3" name="عنصر نائب للمحتوى 2"/>
          <p:cNvSpPr>
            <a:spLocks noGrp="1"/>
          </p:cNvSpPr>
          <p:nvPr>
            <p:ph idx="1"/>
          </p:nvPr>
        </p:nvSpPr>
        <p:spPr/>
        <p:txBody>
          <a:bodyPr>
            <a:normAutofit fontScale="92500" lnSpcReduction="20000"/>
          </a:bodyPr>
          <a:lstStyle/>
          <a:p>
            <a:pPr algn="l"/>
            <a:r>
              <a:rPr lang="en-GB" dirty="0" smtClean="0"/>
              <a:t>The pituitary (</a:t>
            </a:r>
            <a:r>
              <a:rPr lang="en-GB" dirty="0" err="1" smtClean="0"/>
              <a:t>hypophysis</a:t>
            </a:r>
            <a:r>
              <a:rPr lang="en-GB" dirty="0" smtClean="0"/>
              <a:t>) sits anatomically within the </a:t>
            </a:r>
            <a:r>
              <a:rPr lang="en-GB" dirty="0" err="1" smtClean="0"/>
              <a:t>sella</a:t>
            </a:r>
            <a:r>
              <a:rPr lang="en-GB" dirty="0" smtClean="0"/>
              <a:t> </a:t>
            </a:r>
            <a:r>
              <a:rPr lang="en-GB" dirty="0" err="1" smtClean="0"/>
              <a:t>turcica</a:t>
            </a:r>
            <a:r>
              <a:rPr lang="en-GB" dirty="0" smtClean="0"/>
              <a:t>, a space within the </a:t>
            </a:r>
            <a:endParaRPr lang="ar-EG" dirty="0" smtClean="0"/>
          </a:p>
          <a:p>
            <a:pPr algn="l"/>
            <a:r>
              <a:rPr lang="en-GB" dirty="0" smtClean="0"/>
              <a:t>sphenoid bone. </a:t>
            </a:r>
          </a:p>
          <a:p>
            <a:pPr algn="l" rtl="0"/>
            <a:r>
              <a:rPr lang="en-GB" b="1" dirty="0" smtClean="0"/>
              <a:t>Anterior pituitary hormones</a:t>
            </a:r>
            <a:r>
              <a:rPr lang="en-GB" dirty="0" smtClean="0"/>
              <a:t> - Thyroid-stimulating hormone (TSH), </a:t>
            </a:r>
            <a:r>
              <a:rPr lang="en-GB" dirty="0" err="1" smtClean="0"/>
              <a:t>Adrenocorticotrophic</a:t>
            </a:r>
            <a:r>
              <a:rPr lang="en-GB" dirty="0" smtClean="0"/>
              <a:t> hormone (ACTH), Luteinizing hormone (LH), Follicle-stimulating hormone (FSH), </a:t>
            </a:r>
            <a:r>
              <a:rPr lang="en-GB" dirty="0" err="1" smtClean="0"/>
              <a:t>Somatotrophin</a:t>
            </a:r>
            <a:r>
              <a:rPr lang="en-GB" dirty="0" smtClean="0"/>
              <a:t>/growth hormone (GH), </a:t>
            </a:r>
            <a:r>
              <a:rPr lang="en-GB" dirty="0" err="1" smtClean="0"/>
              <a:t>Prolactin</a:t>
            </a:r>
            <a:r>
              <a:rPr lang="en-GB" dirty="0" smtClean="0"/>
              <a:t> (PRL), </a:t>
            </a:r>
            <a:r>
              <a:rPr lang="en-GB" dirty="0" err="1" smtClean="0"/>
              <a:t>Melanocyte</a:t>
            </a:r>
            <a:r>
              <a:rPr lang="en-GB" dirty="0" smtClean="0"/>
              <a:t>-stimulating hormone (MSH) </a:t>
            </a:r>
          </a:p>
          <a:p>
            <a:pPr algn="l" rtl="0"/>
            <a:r>
              <a:rPr lang="en-GB" b="1" dirty="0" smtClean="0"/>
              <a:t>Posterior pituitary hormones</a:t>
            </a:r>
            <a:r>
              <a:rPr lang="en-GB" dirty="0" smtClean="0"/>
              <a:t> - </a:t>
            </a:r>
            <a:r>
              <a:rPr lang="en-GB" dirty="0" err="1" smtClean="0"/>
              <a:t>Oxytocin</a:t>
            </a:r>
            <a:r>
              <a:rPr lang="en-GB" dirty="0" smtClean="0"/>
              <a:t>, </a:t>
            </a:r>
            <a:r>
              <a:rPr lang="en-GB" dirty="0" err="1" smtClean="0"/>
              <a:t>Arginine</a:t>
            </a:r>
            <a:r>
              <a:rPr lang="en-GB" dirty="0" smtClean="0"/>
              <a:t> vasopressin </a:t>
            </a:r>
          </a:p>
          <a:p>
            <a:pPr algn="l"/>
            <a:endParaRPr lang="ar-E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l" rtl="0"/>
            <a:r>
              <a:rPr lang="en-GB" dirty="0" smtClean="0"/>
              <a:t>Dual ectoderm origins </a:t>
            </a:r>
          </a:p>
          <a:p>
            <a:pPr lvl="1" algn="l" rtl="0"/>
            <a:r>
              <a:rPr lang="en-GB" b="1" dirty="0" smtClean="0"/>
              <a:t>Ectoderm</a:t>
            </a:r>
            <a:r>
              <a:rPr lang="en-GB" dirty="0" smtClean="0"/>
              <a:t> - ectoderm roof of </a:t>
            </a:r>
            <a:r>
              <a:rPr lang="en-GB" dirty="0" err="1" smtClean="0"/>
              <a:t>stomodeum</a:t>
            </a:r>
            <a:r>
              <a:rPr lang="en-GB" dirty="0" smtClean="0"/>
              <a:t>, </a:t>
            </a:r>
            <a:r>
              <a:rPr lang="en-GB" dirty="0" err="1" smtClean="0"/>
              <a:t>Rathke's</a:t>
            </a:r>
            <a:r>
              <a:rPr lang="en-GB" dirty="0" smtClean="0"/>
              <a:t> pouch, </a:t>
            </a:r>
            <a:r>
              <a:rPr lang="en-GB" dirty="0" err="1" smtClean="0"/>
              <a:t>adenohypophysis</a:t>
            </a:r>
            <a:endParaRPr lang="en-GB" dirty="0" smtClean="0"/>
          </a:p>
          <a:p>
            <a:pPr lvl="1" algn="l" rtl="0"/>
            <a:r>
              <a:rPr lang="en-GB" b="1" dirty="0" err="1" smtClean="0"/>
              <a:t>Neuroectoderm</a:t>
            </a:r>
            <a:r>
              <a:rPr lang="en-GB" dirty="0" smtClean="0"/>
              <a:t> - </a:t>
            </a:r>
            <a:r>
              <a:rPr lang="en-GB" dirty="0" err="1" smtClean="0"/>
              <a:t>prosenecephalon</a:t>
            </a:r>
            <a:r>
              <a:rPr lang="en-GB" dirty="0" smtClean="0"/>
              <a:t> then diencephalon, </a:t>
            </a:r>
            <a:r>
              <a:rPr lang="en-GB" dirty="0" err="1" smtClean="0"/>
              <a:t>neurohypophysis</a:t>
            </a:r>
            <a:endParaRPr lang="en-GB" dirty="0" smtClean="0"/>
          </a:p>
          <a:p>
            <a:pPr algn="l"/>
            <a:endParaRPr lang="ar-E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b="1" dirty="0" err="1" smtClean="0"/>
              <a:t>Adenohypophysis</a:t>
            </a:r>
            <a:endParaRPr lang="ar-EG" dirty="0"/>
          </a:p>
        </p:txBody>
      </p:sp>
      <p:sp>
        <p:nvSpPr>
          <p:cNvPr id="3" name="عنصر نائب للمحتوى 2"/>
          <p:cNvSpPr>
            <a:spLocks noGrp="1"/>
          </p:cNvSpPr>
          <p:nvPr>
            <p:ph idx="1"/>
          </p:nvPr>
        </p:nvSpPr>
        <p:spPr/>
        <p:txBody>
          <a:bodyPr/>
          <a:lstStyle/>
          <a:p>
            <a:pPr rtl="0">
              <a:buNone/>
            </a:pPr>
            <a:r>
              <a:rPr lang="en-GB" dirty="0" smtClean="0"/>
              <a:t> </a:t>
            </a:r>
          </a:p>
          <a:p>
            <a:pPr algn="l" rtl="0"/>
            <a:r>
              <a:rPr lang="en-GB" dirty="0" smtClean="0"/>
              <a:t>Anterior wall proliferates - pars </a:t>
            </a:r>
            <a:r>
              <a:rPr lang="en-GB" dirty="0" err="1" smtClean="0"/>
              <a:t>distalis</a:t>
            </a:r>
            <a:endParaRPr lang="en-GB" dirty="0" smtClean="0"/>
          </a:p>
          <a:p>
            <a:pPr algn="l" rtl="0"/>
            <a:r>
              <a:rPr lang="en-GB" dirty="0" smtClean="0"/>
              <a:t>Posterior wall little growth – pars </a:t>
            </a:r>
            <a:r>
              <a:rPr lang="en-GB" dirty="0" err="1" smtClean="0"/>
              <a:t>intermedia</a:t>
            </a:r>
            <a:endParaRPr lang="en-GB" dirty="0" smtClean="0"/>
          </a:p>
          <a:p>
            <a:pPr algn="l" rtl="0"/>
            <a:r>
              <a:rPr lang="en-GB" dirty="0" err="1" smtClean="0"/>
              <a:t>Rostral</a:t>
            </a:r>
            <a:r>
              <a:rPr lang="en-GB" dirty="0" smtClean="0"/>
              <a:t> growth around </a:t>
            </a:r>
            <a:r>
              <a:rPr lang="en-GB" dirty="0" err="1" smtClean="0"/>
              <a:t>infundibular</a:t>
            </a:r>
            <a:r>
              <a:rPr lang="en-GB" dirty="0" smtClean="0"/>
              <a:t> stem – pars </a:t>
            </a:r>
            <a:r>
              <a:rPr lang="en-GB" dirty="0" err="1" smtClean="0"/>
              <a:t>tuberalis</a:t>
            </a:r>
            <a:endParaRPr lang="en-GB" dirty="0" smtClean="0"/>
          </a:p>
          <a:p>
            <a:endParaRPr lang="ar-E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b="1" dirty="0" err="1" smtClean="0"/>
              <a:t>Neurohypophysis</a:t>
            </a:r>
            <a:endParaRPr lang="ar-EG" dirty="0"/>
          </a:p>
        </p:txBody>
      </p:sp>
      <p:sp>
        <p:nvSpPr>
          <p:cNvPr id="3" name="عنصر نائب للمحتوى 2"/>
          <p:cNvSpPr>
            <a:spLocks noGrp="1"/>
          </p:cNvSpPr>
          <p:nvPr>
            <p:ph idx="1"/>
          </p:nvPr>
        </p:nvSpPr>
        <p:spPr/>
        <p:txBody>
          <a:bodyPr/>
          <a:lstStyle/>
          <a:p>
            <a:pPr rtl="0">
              <a:buNone/>
            </a:pPr>
            <a:r>
              <a:rPr lang="en-GB" dirty="0" smtClean="0"/>
              <a:t> </a:t>
            </a:r>
          </a:p>
          <a:p>
            <a:pPr algn="l" rtl="0"/>
            <a:r>
              <a:rPr lang="en-GB" dirty="0" err="1" smtClean="0"/>
              <a:t>Infundibulum</a:t>
            </a:r>
            <a:r>
              <a:rPr lang="en-GB" dirty="0" smtClean="0"/>
              <a:t> – median eminence, </a:t>
            </a:r>
            <a:r>
              <a:rPr lang="en-GB" dirty="0" err="1" smtClean="0"/>
              <a:t>infundibulum</a:t>
            </a:r>
            <a:r>
              <a:rPr lang="en-GB" dirty="0" smtClean="0"/>
              <a:t>, pars nervosa</a:t>
            </a:r>
          </a:p>
          <a:p>
            <a:endParaRPr lang="ar-E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b="1" dirty="0" smtClean="0"/>
              <a:t>Pituitary Timeline</a:t>
            </a:r>
            <a:br>
              <a:rPr lang="en-GB" b="1" dirty="0" smtClean="0"/>
            </a:br>
            <a:endParaRPr lang="ar-EG" dirty="0"/>
          </a:p>
        </p:txBody>
      </p:sp>
      <p:sp>
        <p:nvSpPr>
          <p:cNvPr id="3" name="عنصر نائب للمحتوى 2"/>
          <p:cNvSpPr>
            <a:spLocks noGrp="1"/>
          </p:cNvSpPr>
          <p:nvPr>
            <p:ph idx="1"/>
          </p:nvPr>
        </p:nvSpPr>
        <p:spPr/>
        <p:txBody>
          <a:bodyPr>
            <a:normAutofit fontScale="70000" lnSpcReduction="20000"/>
          </a:bodyPr>
          <a:lstStyle/>
          <a:p>
            <a:pPr algn="l" rtl="0"/>
            <a:r>
              <a:rPr lang="en-GB" b="1" dirty="0" smtClean="0"/>
              <a:t>Week 4</a:t>
            </a:r>
            <a:r>
              <a:rPr lang="en-GB" dirty="0" smtClean="0"/>
              <a:t> - </a:t>
            </a:r>
            <a:r>
              <a:rPr lang="en-GB" dirty="0" err="1" smtClean="0"/>
              <a:t>hypophysial</a:t>
            </a:r>
            <a:r>
              <a:rPr lang="en-GB" dirty="0" smtClean="0"/>
              <a:t> pouch, </a:t>
            </a:r>
            <a:r>
              <a:rPr lang="en-GB" dirty="0" err="1" smtClean="0"/>
              <a:t>Rathke’s</a:t>
            </a:r>
            <a:r>
              <a:rPr lang="en-GB" dirty="0" smtClean="0"/>
              <a:t> pouch, </a:t>
            </a:r>
            <a:r>
              <a:rPr lang="en-GB" dirty="0" err="1" smtClean="0"/>
              <a:t>diverticulum</a:t>
            </a:r>
            <a:r>
              <a:rPr lang="en-GB" dirty="0" smtClean="0"/>
              <a:t> from roof</a:t>
            </a:r>
          </a:p>
          <a:p>
            <a:pPr algn="l" rtl="0"/>
            <a:r>
              <a:rPr lang="en-GB" b="1" dirty="0" smtClean="0"/>
              <a:t>Week 5</a:t>
            </a:r>
            <a:r>
              <a:rPr lang="en-GB" dirty="0" smtClean="0"/>
              <a:t> - elongation, contacts </a:t>
            </a:r>
            <a:r>
              <a:rPr lang="en-GB" dirty="0" err="1" smtClean="0"/>
              <a:t>infundibulum</a:t>
            </a:r>
            <a:r>
              <a:rPr lang="en-GB" dirty="0" smtClean="0"/>
              <a:t>, </a:t>
            </a:r>
            <a:r>
              <a:rPr lang="en-GB" dirty="0" err="1" smtClean="0"/>
              <a:t>diverticulum</a:t>
            </a:r>
            <a:r>
              <a:rPr lang="en-GB" dirty="0" smtClean="0"/>
              <a:t> of diencephalon</a:t>
            </a:r>
          </a:p>
          <a:p>
            <a:pPr algn="l" rtl="0"/>
            <a:r>
              <a:rPr lang="en-GB" b="1" dirty="0" smtClean="0"/>
              <a:t>Week 6</a:t>
            </a:r>
            <a:r>
              <a:rPr lang="en-GB" dirty="0" smtClean="0"/>
              <a:t> - connecting stalk between pouch and oral cavity degenerates</a:t>
            </a:r>
          </a:p>
          <a:p>
            <a:pPr algn="l" rtl="0"/>
            <a:r>
              <a:rPr lang="en-GB" b="1" dirty="0" smtClean="0"/>
              <a:t>Week 8</a:t>
            </a:r>
            <a:r>
              <a:rPr lang="en-GB" dirty="0" smtClean="0"/>
              <a:t> - basophilic staining cells appear</a:t>
            </a:r>
          </a:p>
          <a:p>
            <a:pPr algn="l" rtl="0"/>
            <a:r>
              <a:rPr lang="en-GB" b="1" dirty="0" smtClean="0"/>
              <a:t>Week 9</a:t>
            </a:r>
            <a:r>
              <a:rPr lang="en-GB" dirty="0" smtClean="0"/>
              <a:t> - acidophilic staining cells appear</a:t>
            </a:r>
          </a:p>
          <a:p>
            <a:pPr algn="l" rtl="0"/>
            <a:r>
              <a:rPr lang="en-GB" b="1" dirty="0" smtClean="0"/>
              <a:t>Week 10</a:t>
            </a:r>
            <a:r>
              <a:rPr lang="en-GB" dirty="0" smtClean="0"/>
              <a:t> - growth hormone and ACTH detectable</a:t>
            </a:r>
          </a:p>
          <a:p>
            <a:pPr algn="l" rtl="0"/>
            <a:r>
              <a:rPr lang="en-GB" b="1" dirty="0" smtClean="0"/>
              <a:t>Week 16</a:t>
            </a:r>
            <a:r>
              <a:rPr lang="en-GB" dirty="0" smtClean="0"/>
              <a:t> - </a:t>
            </a:r>
            <a:r>
              <a:rPr lang="en-GB" dirty="0" err="1" smtClean="0"/>
              <a:t>adenohypophysis</a:t>
            </a:r>
            <a:r>
              <a:rPr lang="en-GB" dirty="0" smtClean="0"/>
              <a:t> fully differentiated and TSH increases to peak at 22 weeks</a:t>
            </a:r>
          </a:p>
          <a:p>
            <a:pPr algn="l" rtl="0"/>
            <a:r>
              <a:rPr lang="en-GB" b="1" dirty="0" smtClean="0"/>
              <a:t>Week 20 to 24</a:t>
            </a:r>
            <a:r>
              <a:rPr lang="en-GB" dirty="0" smtClean="0"/>
              <a:t> - growth hormone levels peak, then decline</a:t>
            </a:r>
          </a:p>
          <a:p>
            <a:pPr algn="l" rtl="0"/>
            <a:r>
              <a:rPr lang="en-GB" b="1" dirty="0" smtClean="0"/>
              <a:t>Birth</a:t>
            </a:r>
            <a:r>
              <a:rPr lang="en-GB" dirty="0" smtClean="0"/>
              <a:t> - second TSH surge and decreases </a:t>
            </a:r>
            <a:r>
              <a:rPr lang="en-GB" dirty="0" err="1" smtClean="0"/>
              <a:t>postnatally</a:t>
            </a:r>
            <a:endParaRPr lang="en-GB" dirty="0" smtClean="0"/>
          </a:p>
          <a:p>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b="1" dirty="0" smtClean="0"/>
              <a:t>Lecture Objectives</a:t>
            </a:r>
            <a:br>
              <a:rPr lang="en-GB" b="1" dirty="0" smtClean="0"/>
            </a:br>
            <a:endParaRPr lang="ar-EG" dirty="0"/>
          </a:p>
        </p:txBody>
      </p:sp>
      <p:sp>
        <p:nvSpPr>
          <p:cNvPr id="3" name="عنصر نائب للمحتوى 2"/>
          <p:cNvSpPr>
            <a:spLocks noGrp="1"/>
          </p:cNvSpPr>
          <p:nvPr>
            <p:ph idx="1"/>
          </p:nvPr>
        </p:nvSpPr>
        <p:spPr/>
        <p:txBody>
          <a:bodyPr/>
          <a:lstStyle/>
          <a:p>
            <a:pPr algn="l" rtl="0"/>
            <a:r>
              <a:rPr lang="en-GB" dirty="0" smtClean="0"/>
              <a:t>Understanding of hormone types</a:t>
            </a:r>
          </a:p>
          <a:p>
            <a:pPr algn="l" rtl="0"/>
            <a:r>
              <a:rPr lang="en-GB" dirty="0" smtClean="0"/>
              <a:t>Understanding of endocrine gland development</a:t>
            </a:r>
          </a:p>
          <a:p>
            <a:pPr algn="l" rtl="0"/>
            <a:r>
              <a:rPr lang="en-GB" dirty="0" smtClean="0"/>
              <a:t>Understanding of endocrine developmental functions</a:t>
            </a:r>
          </a:p>
          <a:p>
            <a:pPr algn="l"/>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6286544"/>
          </a:xfrm>
        </p:spPr>
        <p:txBody>
          <a:bodyPr>
            <a:normAutofit fontScale="92500" lnSpcReduction="20000"/>
          </a:bodyPr>
          <a:lstStyle/>
          <a:p>
            <a:pPr algn="l" rtl="0"/>
            <a:r>
              <a:rPr lang="en-GB" dirty="0" smtClean="0"/>
              <a:t>The endocrine system resides within specific endocrine organs and both organs and tissues with other specific functions. Epithelia (ectoderm and endoderm) form the majority of the “ductless” endocrine glands like gastrointestinal and skin associated “ducted” glands. Differentiation of several also organs involves a epithelial/</a:t>
            </a:r>
            <a:r>
              <a:rPr lang="en-GB" dirty="0" err="1" smtClean="0"/>
              <a:t>mesenchye</a:t>
            </a:r>
            <a:r>
              <a:rPr lang="en-GB" dirty="0" smtClean="0"/>
              <a:t> interaction, seen in repeated in many differentiation of many different tissues. The endocrine glands produce hormones, which are distributed by the vascular system to the many body tissues, subsequently these organs are richly vascularized. </a:t>
            </a:r>
          </a:p>
          <a:p>
            <a:pPr algn="l" rtl="0">
              <a:buNone/>
            </a:pPr>
            <a:r>
              <a:rPr lang="en-GB" dirty="0" smtClean="0"/>
              <a:t/>
            </a:r>
            <a:br>
              <a:rPr lang="en-GB" dirty="0" smtClean="0"/>
            </a:br>
            <a:endParaRPr lang="en-GB" dirty="0" smtClean="0"/>
          </a:p>
          <a:p>
            <a:pPr algn="l"/>
            <a:endParaRPr lang="ar-E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428604"/>
            <a:ext cx="8643998" cy="6143668"/>
          </a:xfrm>
        </p:spPr>
        <p:txBody>
          <a:bodyPr>
            <a:normAutofit fontScale="92500" lnSpcReduction="10000"/>
          </a:bodyPr>
          <a:lstStyle/>
          <a:p>
            <a:pPr algn="l"/>
            <a:r>
              <a:rPr lang="en-GB" dirty="0" smtClean="0"/>
              <a:t>Hormones “orchestrate” responses in other tissues, including other endocrine organs, and these overall effects can be similar or different in different tissues. These </a:t>
            </a:r>
            <a:r>
              <a:rPr lang="en-GB" dirty="0" err="1" smtClean="0"/>
              <a:t>signaling</a:t>
            </a:r>
            <a:r>
              <a:rPr lang="en-GB" dirty="0" smtClean="0"/>
              <a:t> pathways are often described as "axes" the two major types are the:</a:t>
            </a:r>
          </a:p>
          <a:p>
            <a:pPr algn="l"/>
            <a:r>
              <a:rPr lang="en-GB" smtClean="0"/>
              <a:t> </a:t>
            </a:r>
            <a:r>
              <a:rPr lang="en-GB" b="1" dirty="0" smtClean="0"/>
              <a:t>HPA</a:t>
            </a:r>
            <a:r>
              <a:rPr lang="en-GB" dirty="0" smtClean="0"/>
              <a:t> (</a:t>
            </a:r>
            <a:r>
              <a:rPr lang="en-GB" b="1" dirty="0" smtClean="0"/>
              <a:t>H</a:t>
            </a:r>
            <a:r>
              <a:rPr lang="en-GB" dirty="0" smtClean="0"/>
              <a:t>ypothalamus-</a:t>
            </a:r>
            <a:r>
              <a:rPr lang="en-GB" b="1" dirty="0" smtClean="0"/>
              <a:t>P</a:t>
            </a:r>
            <a:r>
              <a:rPr lang="en-GB" dirty="0" smtClean="0"/>
              <a:t>ituitary-</a:t>
            </a:r>
            <a:r>
              <a:rPr lang="en-GB" b="1" dirty="0" smtClean="0"/>
              <a:t>A</a:t>
            </a:r>
            <a:r>
              <a:rPr lang="en-GB" dirty="0" smtClean="0"/>
              <a:t>drenal) </a:t>
            </a:r>
            <a:r>
              <a:rPr lang="en-GB" smtClean="0"/>
              <a:t>and </a:t>
            </a:r>
          </a:p>
          <a:p>
            <a:pPr algn="l"/>
            <a:r>
              <a:rPr lang="en-GB" b="1" smtClean="0"/>
              <a:t>HPG</a:t>
            </a:r>
            <a:r>
              <a:rPr lang="en-GB" smtClean="0"/>
              <a:t> </a:t>
            </a:r>
            <a:r>
              <a:rPr lang="en-GB" dirty="0" smtClean="0"/>
              <a:t>(</a:t>
            </a:r>
            <a:r>
              <a:rPr lang="en-GB" b="1" dirty="0" smtClean="0"/>
              <a:t>H</a:t>
            </a:r>
            <a:r>
              <a:rPr lang="en-GB" dirty="0" smtClean="0"/>
              <a:t>ypothalamus-</a:t>
            </a:r>
            <a:r>
              <a:rPr lang="en-GB" b="1" dirty="0" smtClean="0"/>
              <a:t>P</a:t>
            </a:r>
            <a:r>
              <a:rPr lang="en-GB" dirty="0" smtClean="0"/>
              <a:t>ituitary-</a:t>
            </a:r>
            <a:r>
              <a:rPr lang="en-GB" b="1" dirty="0" smtClean="0"/>
              <a:t>G</a:t>
            </a:r>
            <a:r>
              <a:rPr lang="en-GB" dirty="0" smtClean="0"/>
              <a:t>onad). These hormone effects (like music) can be rapid, slow, brief, diurnal, or long-term. Hormone effects can be mimicked, stimulated, and blocked by therapeutic drugs, nutritional and environmental chemicals. Importantly, </a:t>
            </a:r>
            <a:r>
              <a:rPr lang="en-GB" dirty="0" err="1" smtClean="0"/>
              <a:t>fetal</a:t>
            </a:r>
            <a:r>
              <a:rPr lang="en-GB" dirty="0" smtClean="0"/>
              <a:t> endocrine development is required for normal </a:t>
            </a:r>
            <a:r>
              <a:rPr lang="en-GB" dirty="0" err="1" smtClean="0"/>
              <a:t>fetal</a:t>
            </a:r>
            <a:r>
              <a:rPr lang="en-GB" dirty="0" smtClean="0"/>
              <a:t> growth</a:t>
            </a:r>
            <a:endParaRPr lang="ar-E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b="1" dirty="0" smtClean="0"/>
              <a:t>Endocrine Origins</a:t>
            </a:r>
            <a:br>
              <a:rPr lang="en-GB" b="1" dirty="0" smtClean="0"/>
            </a:br>
            <a:endParaRPr lang="ar-EG" dirty="0"/>
          </a:p>
        </p:txBody>
      </p:sp>
      <p:sp>
        <p:nvSpPr>
          <p:cNvPr id="3" name="عنصر نائب للمحتوى 2"/>
          <p:cNvSpPr>
            <a:spLocks noGrp="1"/>
          </p:cNvSpPr>
          <p:nvPr>
            <p:ph idx="1"/>
          </p:nvPr>
        </p:nvSpPr>
        <p:spPr/>
        <p:txBody>
          <a:bodyPr/>
          <a:lstStyle/>
          <a:p>
            <a:pPr algn="l" rtl="0"/>
            <a:r>
              <a:rPr lang="en-GB" b="1" dirty="0" smtClean="0"/>
              <a:t>Epithelia</a:t>
            </a:r>
            <a:r>
              <a:rPr lang="en-GB" dirty="0" smtClean="0"/>
              <a:t> - (ectoderm) covering embryo, (endoderm) lining gastrointestinal tract, (mesoderm) lining </a:t>
            </a:r>
            <a:r>
              <a:rPr lang="en-GB" dirty="0" err="1" smtClean="0"/>
              <a:t>coelomic</a:t>
            </a:r>
            <a:r>
              <a:rPr lang="en-GB" dirty="0" smtClean="0"/>
              <a:t> cavity</a:t>
            </a:r>
          </a:p>
          <a:p>
            <a:pPr algn="l" rtl="0"/>
            <a:r>
              <a:rPr lang="en-GB" b="1" dirty="0" err="1" smtClean="0"/>
              <a:t>Mesenchyme</a:t>
            </a:r>
            <a:r>
              <a:rPr lang="en-GB" dirty="0" smtClean="0"/>
              <a:t> - (mesoderm) contribution, connective tissue, blood vessels</a:t>
            </a:r>
          </a:p>
          <a:p>
            <a:pPr algn="l"/>
            <a:endParaRPr lang="ar-E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b="1" dirty="0" smtClean="0"/>
              <a:t>Hormone Types</a:t>
            </a:r>
            <a:br>
              <a:rPr lang="en-GB" b="1" dirty="0" smtClean="0"/>
            </a:br>
            <a:endParaRPr lang="ar-EG" dirty="0"/>
          </a:p>
        </p:txBody>
      </p:sp>
      <p:sp>
        <p:nvSpPr>
          <p:cNvPr id="3" name="عنصر نائب للمحتوى 2"/>
          <p:cNvSpPr>
            <a:spLocks noGrp="1"/>
          </p:cNvSpPr>
          <p:nvPr>
            <p:ph idx="1"/>
          </p:nvPr>
        </p:nvSpPr>
        <p:spPr/>
        <p:txBody>
          <a:bodyPr>
            <a:normAutofit fontScale="92500" lnSpcReduction="20000"/>
          </a:bodyPr>
          <a:lstStyle/>
          <a:p>
            <a:pPr algn="l" rtl="0">
              <a:buNone/>
            </a:pPr>
            <a:endParaRPr lang="en-GB" b="1" dirty="0" smtClean="0"/>
          </a:p>
          <a:p>
            <a:pPr algn="l" rtl="0">
              <a:buNone/>
            </a:pPr>
            <a:endParaRPr lang="en-GB" dirty="0" smtClean="0"/>
          </a:p>
          <a:p>
            <a:pPr algn="l" rtl="0"/>
            <a:r>
              <a:rPr lang="en-GB" b="1" dirty="0" smtClean="0"/>
              <a:t>Amino acid derivatives</a:t>
            </a:r>
            <a:r>
              <a:rPr lang="en-GB" dirty="0" smtClean="0"/>
              <a:t> - </a:t>
            </a:r>
            <a:r>
              <a:rPr lang="en-GB" dirty="0" err="1" smtClean="0"/>
              <a:t>noradrenaline</a:t>
            </a:r>
            <a:r>
              <a:rPr lang="en-GB" dirty="0" smtClean="0"/>
              <a:t> (</a:t>
            </a:r>
            <a:r>
              <a:rPr lang="en-GB" dirty="0" err="1" smtClean="0"/>
              <a:t>norepinepherine</a:t>
            </a:r>
            <a:r>
              <a:rPr lang="en-GB" dirty="0" smtClean="0"/>
              <a:t>), adrenalin (</a:t>
            </a:r>
            <a:r>
              <a:rPr lang="en-GB" dirty="0" err="1" smtClean="0"/>
              <a:t>epinepherine</a:t>
            </a:r>
            <a:r>
              <a:rPr lang="en-GB" dirty="0" smtClean="0"/>
              <a:t>) , thyroid hormone</a:t>
            </a:r>
          </a:p>
          <a:p>
            <a:pPr algn="l" rtl="0"/>
            <a:r>
              <a:rPr lang="en-GB" b="1" dirty="0" smtClean="0"/>
              <a:t>Proteins, peptides</a:t>
            </a:r>
            <a:r>
              <a:rPr lang="en-GB" dirty="0" smtClean="0"/>
              <a:t> - thyroid stimulating hormone, </a:t>
            </a:r>
            <a:r>
              <a:rPr lang="en-GB" dirty="0" err="1" smtClean="0"/>
              <a:t>leutenising</a:t>
            </a:r>
            <a:r>
              <a:rPr lang="en-GB" dirty="0" smtClean="0"/>
              <a:t> hormone, follicle stimulating hormone</a:t>
            </a:r>
          </a:p>
          <a:p>
            <a:pPr algn="l" rtl="0"/>
            <a:r>
              <a:rPr lang="en-GB" b="1" dirty="0" smtClean="0"/>
              <a:t>Steroids</a:t>
            </a:r>
            <a:r>
              <a:rPr lang="en-GB" dirty="0" smtClean="0"/>
              <a:t> - androgens, </a:t>
            </a:r>
            <a:r>
              <a:rPr lang="en-GB" dirty="0" err="1" smtClean="0"/>
              <a:t>glucocorticoids</a:t>
            </a:r>
            <a:r>
              <a:rPr lang="en-GB" dirty="0" smtClean="0"/>
              <a:t>, </a:t>
            </a:r>
            <a:r>
              <a:rPr lang="en-GB" dirty="0" err="1" smtClean="0"/>
              <a:t>mineralocorticoids</a:t>
            </a:r>
            <a:endParaRPr lang="en-GB" dirty="0" smtClean="0"/>
          </a:p>
          <a:p>
            <a:pPr algn="l"/>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b="1" dirty="0" smtClean="0"/>
              <a:t>Hormone Actions</a:t>
            </a:r>
            <a:br>
              <a:rPr lang="en-GB" b="1" dirty="0" smtClean="0"/>
            </a:br>
            <a:endParaRPr lang="ar-EG" dirty="0"/>
          </a:p>
        </p:txBody>
      </p:sp>
      <p:sp>
        <p:nvSpPr>
          <p:cNvPr id="3" name="عنصر نائب للمحتوى 2"/>
          <p:cNvSpPr>
            <a:spLocks noGrp="1"/>
          </p:cNvSpPr>
          <p:nvPr>
            <p:ph idx="1"/>
          </p:nvPr>
        </p:nvSpPr>
        <p:spPr/>
        <p:txBody>
          <a:bodyPr/>
          <a:lstStyle/>
          <a:p>
            <a:pPr algn="l" rtl="0"/>
            <a:r>
              <a:rPr lang="en-GB" b="1" dirty="0" err="1" smtClean="0"/>
              <a:t>Autocrine</a:t>
            </a:r>
            <a:r>
              <a:rPr lang="en-GB" dirty="0" smtClean="0"/>
              <a:t> - acts on self (extracellular fluid)</a:t>
            </a:r>
          </a:p>
          <a:p>
            <a:pPr algn="l" rtl="0"/>
            <a:r>
              <a:rPr lang="en-GB" b="1" dirty="0" err="1" smtClean="0"/>
              <a:t>Paracrine</a:t>
            </a:r>
            <a:r>
              <a:rPr lang="en-GB" dirty="0" smtClean="0"/>
              <a:t> - acts locally (extracellular fluid)</a:t>
            </a:r>
          </a:p>
          <a:p>
            <a:pPr algn="l" rtl="0"/>
            <a:r>
              <a:rPr lang="en-GB" b="1" dirty="0" smtClean="0"/>
              <a:t>Endocrine</a:t>
            </a:r>
            <a:r>
              <a:rPr lang="en-GB" dirty="0" smtClean="0"/>
              <a:t> - acts by secretion into blood stream (endocrine organs are richly vascularized)</a:t>
            </a:r>
          </a:p>
          <a:p>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b="1" dirty="0" smtClean="0"/>
              <a:t>Hormone Receptors</a:t>
            </a:r>
            <a:br>
              <a:rPr lang="en-GB" b="1" dirty="0" smtClean="0"/>
            </a:br>
            <a:endParaRPr lang="ar-EG" dirty="0"/>
          </a:p>
        </p:txBody>
      </p:sp>
      <p:sp>
        <p:nvSpPr>
          <p:cNvPr id="3" name="عنصر نائب للمحتوى 2"/>
          <p:cNvSpPr>
            <a:spLocks noGrp="1"/>
          </p:cNvSpPr>
          <p:nvPr>
            <p:ph idx="1"/>
          </p:nvPr>
        </p:nvSpPr>
        <p:spPr/>
        <p:txBody>
          <a:bodyPr/>
          <a:lstStyle/>
          <a:p>
            <a:pPr rtl="0"/>
            <a:r>
              <a:rPr lang="en-GB" b="1" dirty="0" smtClean="0"/>
              <a:t>Cell surface receptors</a:t>
            </a:r>
            <a:r>
              <a:rPr lang="en-GB" dirty="0" smtClean="0"/>
              <a:t> - modified amino acids, peptides, proteins</a:t>
            </a:r>
          </a:p>
          <a:p>
            <a:pPr rtl="0"/>
            <a:r>
              <a:rPr lang="en-GB" b="1" dirty="0" err="1" smtClean="0"/>
              <a:t>Cytoplasmic</a:t>
            </a:r>
            <a:r>
              <a:rPr lang="en-GB" b="1" dirty="0" smtClean="0"/>
              <a:t>/Nuclear Receptors</a:t>
            </a:r>
            <a:r>
              <a:rPr lang="en-GB" dirty="0" smtClean="0"/>
              <a:t> - steroids</a:t>
            </a:r>
          </a:p>
          <a:p>
            <a:pPr algn="l"/>
            <a:endParaRPr lang="ar-E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b="1" dirty="0" smtClean="0"/>
              <a:t>Pineal Gland</a:t>
            </a:r>
            <a:br>
              <a:rPr lang="en-GB" b="1" dirty="0" smtClean="0"/>
            </a:br>
            <a:endParaRPr lang="ar-EG" dirty="0"/>
          </a:p>
        </p:txBody>
      </p:sp>
      <p:sp>
        <p:nvSpPr>
          <p:cNvPr id="3" name="عنصر نائب للمحتوى 2"/>
          <p:cNvSpPr>
            <a:spLocks noGrp="1"/>
          </p:cNvSpPr>
          <p:nvPr>
            <p:ph idx="1"/>
          </p:nvPr>
        </p:nvSpPr>
        <p:spPr/>
        <p:txBody>
          <a:bodyPr>
            <a:normAutofit fontScale="92500" lnSpcReduction="10000"/>
          </a:bodyPr>
          <a:lstStyle/>
          <a:p>
            <a:pPr algn="l" rtl="0"/>
            <a:r>
              <a:rPr lang="en-GB" dirty="0" smtClean="0"/>
              <a:t>part of </a:t>
            </a:r>
            <a:r>
              <a:rPr lang="en-GB" b="1" dirty="0" err="1" smtClean="0"/>
              <a:t>epithalamus</a:t>
            </a:r>
            <a:r>
              <a:rPr lang="en-GB" dirty="0" smtClean="0"/>
              <a:t> - neurons, </a:t>
            </a:r>
            <a:r>
              <a:rPr lang="en-GB" dirty="0" err="1" smtClean="0"/>
              <a:t>glia</a:t>
            </a:r>
            <a:r>
              <a:rPr lang="en-GB" dirty="0" smtClean="0"/>
              <a:t> and </a:t>
            </a:r>
            <a:r>
              <a:rPr lang="en-GB" dirty="0" err="1" smtClean="0"/>
              <a:t>pinealocytes</a:t>
            </a:r>
            <a:endParaRPr lang="en-GB" dirty="0" smtClean="0"/>
          </a:p>
          <a:p>
            <a:pPr algn="l" rtl="0"/>
            <a:r>
              <a:rPr lang="en-GB" b="1" dirty="0" err="1" smtClean="0"/>
              <a:t>pinealocytes</a:t>
            </a:r>
            <a:r>
              <a:rPr lang="en-GB" dirty="0" smtClean="0"/>
              <a:t> secrete melatonin - cyclic nature of activity, melatonin lowest during daylight</a:t>
            </a:r>
          </a:p>
          <a:p>
            <a:pPr algn="l" rtl="0"/>
            <a:r>
              <a:rPr lang="en-GB" dirty="0" smtClean="0"/>
              <a:t>maternal melatonin crosses the placental barrier</a:t>
            </a:r>
          </a:p>
          <a:p>
            <a:pPr algn="l" rtl="0"/>
            <a:r>
              <a:rPr lang="en-GB" dirty="0" smtClean="0"/>
              <a:t>inhibit hypothalamic secretion of </a:t>
            </a:r>
            <a:r>
              <a:rPr lang="en-GB" dirty="0" err="1" smtClean="0"/>
              <a:t>GnRH</a:t>
            </a:r>
            <a:r>
              <a:rPr lang="en-GB" dirty="0" smtClean="0"/>
              <a:t> until puberty, pineal gland then rapidly regresses.</a:t>
            </a:r>
          </a:p>
          <a:p>
            <a:pPr algn="l" rtl="0"/>
            <a:r>
              <a:rPr lang="en-GB" dirty="0" smtClean="0"/>
              <a:t>other activities - possibly gamete maturation, antioxidant effect, protect neurons?</a:t>
            </a:r>
          </a:p>
          <a:p>
            <a:pPr algn="l"/>
            <a:endParaRPr lang="ar-EG"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711</Words>
  <PresentationFormat>عرض على الشاشة (3:4)‏</PresentationFormat>
  <Paragraphs>67</Paragraphs>
  <Slides>17</Slides>
  <Notes>0</Notes>
  <HiddenSlides>0</HiddenSlides>
  <MMClips>0</MMClips>
  <ScaleCrop>false</ScaleCrop>
  <HeadingPairs>
    <vt:vector size="4" baseType="variant">
      <vt:variant>
        <vt:lpstr>سمة</vt:lpstr>
      </vt:variant>
      <vt:variant>
        <vt:i4>1</vt:i4>
      </vt:variant>
      <vt:variant>
        <vt:lpstr>عناوين الشرائح</vt:lpstr>
      </vt:variant>
      <vt:variant>
        <vt:i4>17</vt:i4>
      </vt:variant>
    </vt:vector>
  </HeadingPairs>
  <TitlesOfParts>
    <vt:vector size="18" baseType="lpstr">
      <vt:lpstr>سمة Office</vt:lpstr>
      <vt:lpstr> ENDOCRINE EMBYOLOGY   ا.م.د اسعد محمد كاظم استشاري ألجراحه ألعامه والجراحة ألمنظاريه</vt:lpstr>
      <vt:lpstr>Lecture Objectives </vt:lpstr>
      <vt:lpstr>الشريحة 3</vt:lpstr>
      <vt:lpstr>الشريحة 4</vt:lpstr>
      <vt:lpstr>Endocrine Origins </vt:lpstr>
      <vt:lpstr>Hormone Types </vt:lpstr>
      <vt:lpstr>Hormone Actions </vt:lpstr>
      <vt:lpstr>Hormone Receptors </vt:lpstr>
      <vt:lpstr>Pineal Gland </vt:lpstr>
      <vt:lpstr>Fetal Pineal Anatomy</vt:lpstr>
      <vt:lpstr>Hypothalamus</vt:lpstr>
      <vt:lpstr>Hypothalamus Development </vt:lpstr>
      <vt:lpstr>Pituitary</vt:lpstr>
      <vt:lpstr>الشريحة 14</vt:lpstr>
      <vt:lpstr>Adenohypophysis</vt:lpstr>
      <vt:lpstr>Neurohypophysis</vt:lpstr>
      <vt:lpstr>Pituitary Timeline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ENDOCRINE EMBYOLOGY</dc:title>
  <dc:creator>dr.asaad</dc:creator>
  <cp:lastModifiedBy>dr.asaad</cp:lastModifiedBy>
  <cp:revision>15</cp:revision>
  <dcterms:created xsi:type="dcterms:W3CDTF">2018-03-24T18:18:13Z</dcterms:created>
  <dcterms:modified xsi:type="dcterms:W3CDTF">2018-03-24T20:09:04Z</dcterms:modified>
</cp:coreProperties>
</file>